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4" r:id="rId15"/>
    <p:sldId id="273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9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533400"/>
            <a:ext cx="6172200" cy="838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документов для сдачи ГИА детьми с ОВЗ и инвалидностью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0800" y="5715000"/>
            <a:ext cx="6019800" cy="83820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Мченская</a:t>
            </a:r>
            <a:r>
              <a:rPr lang="ru-RU" dirty="0" smtClean="0"/>
              <a:t> Татьяна Николаевна,</a:t>
            </a:r>
          </a:p>
          <a:p>
            <a:r>
              <a:rPr lang="ru-RU" dirty="0" smtClean="0"/>
              <a:t>руководитель центральной ПМПК Кемеровской области, </a:t>
            </a:r>
          </a:p>
          <a:p>
            <a:r>
              <a:rPr lang="ru-RU" dirty="0" smtClean="0"/>
              <a:t>заведующая отделением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обследования детей </a:t>
            </a:r>
          </a:p>
          <a:p>
            <a:r>
              <a:rPr lang="ru-RU" dirty="0" smtClean="0"/>
              <a:t>ГОО «Кузбасский РЦППМС «Здоровье и развитие личности», учитель-дефектолог</a:t>
            </a:r>
            <a:endParaRPr lang="ru-RU" dirty="0"/>
          </a:p>
        </p:txBody>
      </p:sp>
      <p:sp>
        <p:nvSpPr>
          <p:cNvPr id="13314" name="AutoShape 2" descr="Картинки по запросу ГИ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Картинки по запросу ГИ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8" name="Picture 6" descr="Картинки по запросу ГИ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362200"/>
            <a:ext cx="3019425" cy="265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об обучении на дому, справка ВК</a:t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(приказ 436 –Н  МЗ РФ от 30.06.2016 г.)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sz="2500" b="1" dirty="0" smtClean="0"/>
          </a:p>
          <a:p>
            <a:pPr>
              <a:buNone/>
            </a:pPr>
            <a:r>
              <a:rPr lang="ru-RU" sz="2500" b="1" dirty="0" smtClean="0"/>
              <a:t>      Форма 035/у-2 </a:t>
            </a:r>
            <a:r>
              <a:rPr lang="ru-RU" sz="2500" dirty="0" smtClean="0"/>
              <a:t>нужна, если причиной для перевода ребенка на домашнее обучение являются:</a:t>
            </a:r>
          </a:p>
          <a:p>
            <a:r>
              <a:rPr lang="ru-RU" sz="2500" dirty="0" smtClean="0"/>
              <a:t>хроническое заболевание;</a:t>
            </a:r>
          </a:p>
          <a:p>
            <a:r>
              <a:rPr lang="ru-RU" sz="2500" dirty="0" smtClean="0"/>
              <a:t>длительное амбулаторное лечение;</a:t>
            </a:r>
          </a:p>
          <a:p>
            <a:r>
              <a:rPr lang="ru-RU" sz="2500" dirty="0" smtClean="0"/>
              <a:t>затяжной характер болезни.</a:t>
            </a:r>
          </a:p>
          <a:p>
            <a:r>
              <a:rPr lang="ru-RU" sz="2500" dirty="0" smtClean="0"/>
              <a:t>Чтобы получить данную справку, нужно:</a:t>
            </a:r>
          </a:p>
          <a:p>
            <a:r>
              <a:rPr lang="ru-RU" sz="2500" dirty="0" smtClean="0"/>
              <a:t>Обратиться к лечащему врачу для получения рекомендаций к прохождению контрольно-экспертной комиссии (КЭК).</a:t>
            </a:r>
          </a:p>
          <a:p>
            <a:r>
              <a:rPr lang="ru-RU" sz="2500" dirty="0" smtClean="0"/>
              <a:t>Пройти комиссию и получить заключение.</a:t>
            </a:r>
          </a:p>
          <a:p>
            <a:r>
              <a:rPr lang="ru-RU" sz="2500" dirty="0" smtClean="0"/>
              <a:t>На основании результатов КЭК выписывается форма 035/у-2, которая содержит информацию о диагнозе и рекомендуемых сроках обучения на дому. </a:t>
            </a:r>
          </a:p>
          <a:p>
            <a:r>
              <a:rPr lang="ru-RU" sz="2500" dirty="0" smtClean="0"/>
              <a:t>Справка заверяется круглой печатью и личной подписью ответственных лиц:</a:t>
            </a:r>
          </a:p>
          <a:p>
            <a:pPr>
              <a:buNone/>
            </a:pPr>
            <a:r>
              <a:rPr lang="ru-RU" sz="2500" dirty="0" smtClean="0"/>
              <a:t>       -лечащего врача;</a:t>
            </a:r>
          </a:p>
          <a:p>
            <a:pPr>
              <a:buNone/>
            </a:pPr>
            <a:r>
              <a:rPr lang="ru-RU" sz="2500" dirty="0" smtClean="0"/>
              <a:t>       -заведующего;</a:t>
            </a:r>
          </a:p>
          <a:p>
            <a:pPr>
              <a:buNone/>
            </a:pPr>
            <a:r>
              <a:rPr lang="ru-RU" sz="2500" dirty="0" smtClean="0"/>
              <a:t>       -главного врача мед. учреждения.</a:t>
            </a:r>
          </a:p>
          <a:p>
            <a:r>
              <a:rPr lang="ru-RU" sz="2500" b="1" dirty="0" smtClean="0"/>
              <a:t>Справка 035/у-2 дает право на индивидуальное обучение на дому от 1 месяца до 1 года в зависимости от заболевания и результатов прохождения КЭК</a:t>
            </a:r>
          </a:p>
          <a:p>
            <a:pPr>
              <a:buNone/>
            </a:pPr>
            <a:r>
              <a:rPr lang="ru-RU" b="1" dirty="0" smtClean="0"/>
              <a:t>_____________________________________________________________________________________________________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        ПРИКАЗ Минздрава РФ от 21.05.2002 N 154 "О ВВЕДЕНИИ ФОРМЫ УЧЕТА КЛИНИКО - ЭКСПЕРТНОЙ РАБОТЫ В ЛЕЧЕБНО ПРОФИЛАКТИЧЕСКИХ УЧРЕЖДЕНИЯХ"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 образовательной организации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переводе на обучение на дому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Документ предоставляется с образовательной организации о том, что ребёнок переведён на надомное обучение.</a:t>
            </a:r>
          </a:p>
          <a:p>
            <a:r>
              <a:rPr lang="ru-RU" dirty="0" smtClean="0"/>
              <a:t>В приказе указывается:</a:t>
            </a:r>
          </a:p>
          <a:p>
            <a:pPr>
              <a:buNone/>
            </a:pPr>
            <a:r>
              <a:rPr lang="ru-RU" dirty="0" smtClean="0"/>
              <a:t>   -ФИО обучающего</a:t>
            </a:r>
          </a:p>
          <a:p>
            <a:pPr>
              <a:buNone/>
            </a:pPr>
            <a:r>
              <a:rPr lang="ru-RU" dirty="0" smtClean="0"/>
              <a:t>   -дата рождения</a:t>
            </a:r>
          </a:p>
          <a:p>
            <a:pPr>
              <a:buNone/>
            </a:pPr>
            <a:r>
              <a:rPr lang="ru-RU" dirty="0" smtClean="0"/>
              <a:t>   -класс</a:t>
            </a:r>
          </a:p>
          <a:p>
            <a:pPr>
              <a:buNone/>
            </a:pPr>
            <a:r>
              <a:rPr lang="ru-RU" dirty="0" smtClean="0"/>
              <a:t>   -основание о переводе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 заверяется подписью руководителя образовательной организации и печатью.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 датируется.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772400" cy="6169152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Дата документов, предоставляемых на ПМПК, 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не должна превышать 6 месяцев 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 момента получения.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652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Образец заключения ПМПК 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определению условий проведения ГИА 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форме ГВЭ для обучающегося по АООП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закл.ГИА\закл.гиа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1219200"/>
            <a:ext cx="8574610" cy="5638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5800" y="4800600"/>
            <a:ext cx="3733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2057400"/>
            <a:ext cx="3810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5486400"/>
            <a:ext cx="3733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Образец заключения ПМПК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определению условий проведения ГИА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форме ГВЭ для обучающегося по ООП ООО на дому</a:t>
            </a:r>
            <a:endParaRPr lang="ru-RU" sz="2000" dirty="0"/>
          </a:p>
        </p:txBody>
      </p:sp>
      <p:pic>
        <p:nvPicPr>
          <p:cNvPr id="1027" name="Picture 3" descr="C:\Documents and Settings\Admin\Рабочий стол\ППЭ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1295400"/>
            <a:ext cx="7772400" cy="532242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flipV="1">
            <a:off x="838200" y="4648200"/>
            <a:ext cx="3581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24400" y="2057400"/>
            <a:ext cx="3505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5334000"/>
            <a:ext cx="3581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5791200"/>
            <a:ext cx="35814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Образец заключения ПМПК по определению условий проведения ГИА в форме ГВЭ для обучающегося по ООП ООО</a:t>
            </a:r>
            <a:endParaRPr lang="ru-RU" dirty="0"/>
          </a:p>
        </p:txBody>
      </p:sp>
      <p:pic>
        <p:nvPicPr>
          <p:cNvPr id="3074" name="Picture 2" descr="G:\13.02\ООП ОО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1524000"/>
            <a:ext cx="7856220" cy="50685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flipV="1">
            <a:off x="609600" y="4953000"/>
            <a:ext cx="3657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4648200" y="1981200"/>
            <a:ext cx="3581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5715000"/>
            <a:ext cx="3657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ЦПМПК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487375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г. Кемерово, пр. Кузнецкий, д. 26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(1 этаж, левое крыло)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тел. / факс 8 (384-2) 75-04-23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pmpk.kuzrc.ru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mail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guokopmpk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@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list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ru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создание условий при сдаче ГИА могут претендовать: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200" b="1" dirty="0" smtClean="0"/>
              <a:t>Дети-инвалиды, инвалиды</a:t>
            </a:r>
          </a:p>
          <a:p>
            <a:endParaRPr lang="ru-RU" sz="4200" b="1" dirty="0" smtClean="0"/>
          </a:p>
          <a:p>
            <a:r>
              <a:rPr lang="ru-RU" sz="4200" b="1" dirty="0" smtClean="0"/>
              <a:t>Обучающиеся с ОВЗ</a:t>
            </a:r>
          </a:p>
          <a:p>
            <a:endParaRPr lang="ru-RU" sz="4200" b="1" dirty="0" smtClean="0"/>
          </a:p>
          <a:p>
            <a:r>
              <a:rPr lang="ru-RU" sz="4200" b="1" dirty="0" smtClean="0"/>
              <a:t>Обучающиеся в медицинских организациях</a:t>
            </a:r>
          </a:p>
          <a:p>
            <a:endParaRPr lang="ru-RU" sz="4200" b="1" dirty="0" smtClean="0"/>
          </a:p>
          <a:p>
            <a:r>
              <a:rPr lang="ru-RU" sz="4200" b="1" dirty="0" smtClean="0"/>
              <a:t>Обучающиеся на дому</a:t>
            </a:r>
          </a:p>
          <a:p>
            <a:endParaRPr lang="ru-RU" sz="4200" b="1" dirty="0" smtClean="0"/>
          </a:p>
          <a:p>
            <a:r>
              <a:rPr lang="ru-RU" sz="4200" b="1" dirty="0" smtClean="0"/>
              <a:t>Обучающиеся, имеющие ограничения жизнедеятельности и здоровья или связанные со здоровьем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b="1" dirty="0" smtClean="0"/>
              <a:t>       Письмо </a:t>
            </a:r>
            <a:r>
              <a:rPr lang="ru-RU" b="1" dirty="0" err="1" smtClean="0"/>
              <a:t>Рособрнадзора</a:t>
            </a:r>
            <a:r>
              <a:rPr lang="ru-RU" b="1" dirty="0" smtClean="0"/>
              <a:t> </a:t>
            </a:r>
            <a:r>
              <a:rPr lang="en-US" b="1" dirty="0" smtClean="0"/>
              <a:t>N10870</a:t>
            </a:r>
            <a:r>
              <a:rPr lang="ru-RU" b="1" dirty="0" smtClean="0"/>
              <a:t>от27.12.2017 Приложение11вредакцииписьмаРособрнадзора</a:t>
            </a:r>
            <a:r>
              <a:rPr lang="en-US" b="1" dirty="0" smtClean="0"/>
              <a:t>N10268</a:t>
            </a:r>
            <a:r>
              <a:rPr lang="ru-RU" b="1" dirty="0" smtClean="0"/>
              <a:t>от26.04.2018 Методические 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в форме основного государственного экзамена и единого государственного экзамена для лиц с ограниченными возможностями здоровья, детей-инвалидов и инвалидов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b="1" dirty="0" smtClean="0"/>
              <a:t>Психолого-педагогическая характеристика учащегося, отражающая данные о продолжительности его обучения в школе, подробный анализ успеваемости и поведения, мероприятия, проведенные в целях повышения успеваемости учащегося (индивидуальная помощь).</a:t>
            </a:r>
          </a:p>
          <a:p>
            <a:pPr lvl="0"/>
            <a:r>
              <a:rPr lang="ru-RU" b="1" dirty="0" smtClean="0"/>
              <a:t>Коллегиальное заключение </a:t>
            </a:r>
            <a:r>
              <a:rPr lang="ru-RU" b="1" dirty="0" err="1" smtClean="0"/>
              <a:t>психолого-медико-педагогического</a:t>
            </a:r>
            <a:r>
              <a:rPr lang="ru-RU" b="1" dirty="0" smtClean="0"/>
              <a:t> консилиума (</a:t>
            </a:r>
            <a:r>
              <a:rPr lang="ru-RU" b="1" dirty="0" err="1" smtClean="0"/>
              <a:t>ПМПк</a:t>
            </a:r>
            <a:r>
              <a:rPr lang="ru-RU" b="1" dirty="0" smtClean="0"/>
              <a:t>) образовательной организации с заключениями логопеда, дефектолога, психолога ( при наличии).</a:t>
            </a:r>
          </a:p>
          <a:p>
            <a:pPr lvl="0"/>
            <a:r>
              <a:rPr lang="ru-RU" b="1" dirty="0" smtClean="0"/>
              <a:t>Письменные работы учащегося.</a:t>
            </a:r>
          </a:p>
          <a:p>
            <a:pPr lvl="0"/>
            <a:r>
              <a:rPr lang="ru-RU" b="1" dirty="0" smtClean="0"/>
              <a:t>Табель успеваемости .</a:t>
            </a:r>
          </a:p>
          <a:p>
            <a:pPr lvl="0"/>
            <a:r>
              <a:rPr lang="ru-RU" b="1" dirty="0" smtClean="0"/>
              <a:t>Справка об обучении на дому (приказ 436 – Н МЗ РФ от 30.06.2016 г) и приказ ОО о переводе на обучение на дому.</a:t>
            </a:r>
          </a:p>
          <a:p>
            <a:r>
              <a:rPr lang="ru-RU" b="1" dirty="0" smtClean="0"/>
              <a:t>Справка ВК из лечебно-профилактического учреждения.</a:t>
            </a:r>
          </a:p>
          <a:p>
            <a:pPr lvl="0"/>
            <a:r>
              <a:rPr lang="ru-RU" b="1" dirty="0" smtClean="0"/>
              <a:t>Подробная выписка педиатра из истории развития ребенка с заключениями:</a:t>
            </a:r>
          </a:p>
          <a:p>
            <a:pPr lvl="0"/>
            <a:r>
              <a:rPr lang="ru-RU" b="1" dirty="0" smtClean="0"/>
              <a:t>невропатолога с характеристикой неврологического статуса;</a:t>
            </a:r>
          </a:p>
          <a:p>
            <a:pPr lvl="0"/>
            <a:r>
              <a:rPr lang="ru-RU" b="1" dirty="0" smtClean="0"/>
              <a:t>отоларинголога с характеристикой состояния </a:t>
            </a:r>
            <a:r>
              <a:rPr lang="ru-RU" b="1" dirty="0" err="1" smtClean="0"/>
              <a:t>ЛОР-органов</a:t>
            </a:r>
            <a:r>
              <a:rPr lang="ru-RU" b="1" dirty="0" smtClean="0"/>
              <a:t>, и органов, принимающих участие в артикуляции речи (привести данные о восприятии разговорной и шепотной речи), данные аудиометрии (по показаниям);</a:t>
            </a:r>
          </a:p>
          <a:p>
            <a:pPr lvl="0"/>
            <a:r>
              <a:rPr lang="ru-RU" b="1" dirty="0" smtClean="0"/>
              <a:t>офтальмолога с характеристикой зрения ребенка и с развернутым диагнозом (по показаниям);</a:t>
            </a:r>
          </a:p>
          <a:p>
            <a:pPr lvl="0"/>
            <a:r>
              <a:rPr lang="ru-RU" b="1" dirty="0" smtClean="0"/>
              <a:t>врача-ортопеда (для детей с нарушением функций опорно-двигательного аппарата).</a:t>
            </a:r>
          </a:p>
          <a:p>
            <a:pPr lvl="0"/>
            <a:r>
              <a:rPr lang="ru-RU" b="1" dirty="0" smtClean="0"/>
              <a:t>врача-психиатра с характеристикой умственного развития ребенка (по показаниям).</a:t>
            </a:r>
          </a:p>
          <a:p>
            <a:pPr lvl="0"/>
            <a:r>
              <a:rPr lang="ru-RU" b="1" dirty="0" smtClean="0"/>
              <a:t>Амбулаторная карта (предъявляется).</a:t>
            </a:r>
          </a:p>
          <a:p>
            <a:pPr lvl="0"/>
            <a:r>
              <a:rPr lang="ru-RU" b="1" dirty="0" smtClean="0"/>
              <a:t>Индивидуальная программа реабилитации ребенка-инвалида (предъявляется) и копия.</a:t>
            </a:r>
          </a:p>
          <a:p>
            <a:pPr lvl="0"/>
            <a:r>
              <a:rPr lang="ru-RU" b="1" dirty="0" smtClean="0"/>
              <a:t>Справка МСЭ об инвалидности (предъявляется) и копия.</a:t>
            </a:r>
          </a:p>
          <a:p>
            <a:pPr lvl="0"/>
            <a:r>
              <a:rPr lang="ru-RU" b="1" dirty="0" smtClean="0"/>
              <a:t>Свидетельство о рождении ребенка и/или паспорта (предъявляется) и копия.</a:t>
            </a:r>
          </a:p>
          <a:p>
            <a:pPr lvl="0"/>
            <a:r>
              <a:rPr lang="ru-RU" b="1" dirty="0" smtClean="0"/>
              <a:t>Документ, удостоверяющий личность сопровождающего лица (предъявляется) и копия.</a:t>
            </a:r>
          </a:p>
          <a:p>
            <a:pPr lvl="0"/>
            <a:r>
              <a:rPr lang="ru-RU" b="1" dirty="0" smtClean="0"/>
              <a:t>Разрешение на проведение комиссионного обследования от органов опеки и попечительства территориальных (муниципальных) органов управления образованием Кемеровской области (предоставляется для детей-сирот и детей, оставшихся без попечения родителей).</a:t>
            </a:r>
          </a:p>
          <a:p>
            <a:pPr lvl="0"/>
            <a:r>
              <a:rPr lang="ru-RU" b="1" dirty="0" smtClean="0"/>
              <a:t>Заключение ПМПК, выданное ранее (при наличии). </a:t>
            </a:r>
          </a:p>
          <a:p>
            <a:r>
              <a:rPr lang="ru-RU" b="1" dirty="0" smtClean="0"/>
              <a:t>Доверенность (при необходимости)</a:t>
            </a:r>
            <a:endParaRPr lang="ru-RU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документов, предоставляемых 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ПМПК</a:t>
            </a: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1371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Психолого-педагогическая характеристика учащегося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sz="4000" b="1" dirty="0" smtClean="0"/>
          </a:p>
          <a:p>
            <a:r>
              <a:rPr lang="ru-RU" sz="6400" b="1" dirty="0" smtClean="0"/>
              <a:t>Общие сведения:</a:t>
            </a:r>
            <a:endParaRPr lang="ru-RU" sz="6400" dirty="0" smtClean="0"/>
          </a:p>
          <a:p>
            <a:r>
              <a:rPr lang="ru-RU" sz="6400" dirty="0" smtClean="0"/>
              <a:t>фамилия, имя, отчество ребенка;</a:t>
            </a:r>
          </a:p>
          <a:p>
            <a:r>
              <a:rPr lang="ru-RU" sz="6400" dirty="0" smtClean="0"/>
              <a:t>дата рождения ребенка;</a:t>
            </a:r>
          </a:p>
          <a:p>
            <a:r>
              <a:rPr lang="ru-RU" sz="6400" dirty="0" smtClean="0"/>
              <a:t>адрес регистрации по месту жительства (населенный пункт, улица, дом, квартира).</a:t>
            </a:r>
          </a:p>
          <a:p>
            <a:r>
              <a:rPr lang="ru-RU" sz="6400" dirty="0" smtClean="0"/>
              <a:t>адрес фактического проживания; </a:t>
            </a:r>
          </a:p>
          <a:p>
            <a:r>
              <a:rPr lang="ru-RU" sz="6400" dirty="0" smtClean="0"/>
              <a:t>сведения о родителях (законных представителях);</a:t>
            </a:r>
          </a:p>
          <a:p>
            <a:r>
              <a:rPr lang="ru-RU" sz="6400" dirty="0" smtClean="0"/>
              <a:t>с кем проживает ребенок;</a:t>
            </a:r>
          </a:p>
          <a:p>
            <a:r>
              <a:rPr lang="ru-RU" sz="6400" dirty="0" smtClean="0"/>
              <a:t>контактная информация семьи. </a:t>
            </a:r>
          </a:p>
          <a:p>
            <a:r>
              <a:rPr lang="ru-RU" sz="6400" b="1" dirty="0" smtClean="0"/>
              <a:t>История обучения ребенка до обращения на ПМПК:</a:t>
            </a:r>
            <a:endParaRPr lang="ru-RU" sz="6400" dirty="0" smtClean="0"/>
          </a:p>
          <a:p>
            <a:r>
              <a:rPr lang="ru-RU" sz="6400" dirty="0" smtClean="0"/>
              <a:t>обучался ли где-либо до поступления в эту образовательную организацию; </a:t>
            </a:r>
          </a:p>
          <a:p>
            <a:r>
              <a:rPr lang="ru-RU" sz="6400" dirty="0" smtClean="0"/>
              <a:t>оставался ли на второй год, в каких классах (для детей школьного возраста);</a:t>
            </a:r>
          </a:p>
          <a:p>
            <a:r>
              <a:rPr lang="ru-RU" sz="6400" dirty="0" smtClean="0"/>
              <a:t>причины перевода из другой образовательной организации (в случаях, если ребенок   поступил на обучение из другой образовательной организации). 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   ________________________________________________________________________________________________________________  </a:t>
            </a:r>
          </a:p>
          <a:p>
            <a:pPr>
              <a:buNone/>
            </a:pPr>
            <a:r>
              <a:rPr lang="ru-RU" sz="4000" dirty="0" smtClean="0"/>
              <a:t>         </a:t>
            </a:r>
            <a:r>
              <a:rPr lang="ru-RU" sz="4800" dirty="0" smtClean="0"/>
              <a:t>Методические рекомендации, разработанные федеральным государственным бюджетным образовательным учреждением высшего образования «Московский государственный психолого-педагогический университет» и подписанные зам. министра В. Ш. </a:t>
            </a:r>
            <a:r>
              <a:rPr lang="ru-RU" sz="4800" dirty="0" err="1" smtClean="0"/>
              <a:t>Кагановым</a:t>
            </a:r>
            <a:r>
              <a:rPr lang="ru-RU" sz="4800" dirty="0" smtClean="0"/>
              <a:t> от 23.05.2016 № ВК-1074/07</a:t>
            </a:r>
          </a:p>
          <a:p>
            <a:endParaRPr lang="ru-RU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Психолого-педагогическая характеристика учащегося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000" b="1" dirty="0" smtClean="0"/>
              <a:t>Детализированная информация об условиях и результатах обучения ребенка в образовательной организации: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класс/группа;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программа обучения общеобразовательная основная/адаптированная;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форма обучения (указывается, если ребенок обучается на дому, дистанционно и др.);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возраст поступления в образовательную организацию, степень подготовленности; сколько времени находится ребенок в данной образовательной организации;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особенности адаптации ребенка к данной образовательной организации;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отношение к учебной (в ДОО - к детской продуктивной, игровой, познавательной) деятельности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отношение ребенка к словесной инструкции педагога, реакция на нее;</a:t>
            </a:r>
          </a:p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учебных (для дошкольника - коммуникативных, навыков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самообслуживания, игровых и др.) навыков;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 успевает ребенок, в чем заключаются особенности или трудности усвоения им программы (для дошкольника - принимает ли участие в организуемых занятиях, в т.ч. дополнительных; в чем особенности его участия, как ведет себя во время занятий; проявляет заинтересованность, стремление выполнить задания; в игровой деятельности - наличие стремления включиться в игру, использование предметов-заместителей; характер действий с игрушками: стереотипные манипуляции, хаотическая смена игрушек или осмысленные и целенаправленные действия; принятие на себя роли, возможность игры с правилами, предлагает сам игру и стремится быть понятым сверстниками и т.п.);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характер ошибок (отдельно по математике, письму, чтению и другим предметам);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развитие моторики (общая моторная неловкость, двигательная расторможенность, преимущественные недостатки мелкой моторики, какую деятельность затрудняют) и речи (речью не пользуется, речь малопонятна, пользуется речью преимущественно для коммуникации, может отвечать на занятиях, формулировать свои мысли);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для младших школьников информация о том, с какой степенью готовности ребенок пришел в школу (абсолютно не готов, слабо подготовлен, подготовлен удовлетворительно) и какую динамику дал в процессе обучения (почти никакой, очень слабую, недостаточную, достаточную).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Документ заверяется подписью руководителя образовательной организации и печатью.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Документ датируется.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16764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оформлению коллегиального заключения </a:t>
            </a: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консилиума (</a:t>
            </a: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образовательной организации с заключениями логопеда, дефектолога, психолога ( при наличии)</a:t>
            </a: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01000" cy="5257800"/>
          </a:xfrm>
        </p:spPr>
        <p:txBody>
          <a:bodyPr>
            <a:normAutofit fontScale="55000" lnSpcReduction="20000"/>
          </a:bodyPr>
          <a:lstStyle/>
          <a:p>
            <a:endParaRPr lang="ru-RU" sz="1700" b="1" dirty="0" smtClean="0"/>
          </a:p>
          <a:p>
            <a:r>
              <a:rPr lang="ru-RU" sz="2500" b="1" dirty="0" smtClean="0"/>
              <a:t>Дата  </a:t>
            </a:r>
          </a:p>
          <a:p>
            <a:r>
              <a:rPr lang="ru-RU" sz="2500" b="1" dirty="0" smtClean="0"/>
              <a:t>Ф.И.О  </a:t>
            </a:r>
          </a:p>
          <a:p>
            <a:r>
              <a:rPr lang="ru-RU" sz="2500" b="1" dirty="0" smtClean="0"/>
              <a:t>Дата рождения</a:t>
            </a:r>
          </a:p>
          <a:p>
            <a:r>
              <a:rPr lang="ru-RU" sz="2500" b="1" dirty="0" smtClean="0"/>
              <a:t>Школа</a:t>
            </a:r>
          </a:p>
          <a:p>
            <a:r>
              <a:rPr lang="ru-RU" sz="2500" b="1" dirty="0" smtClean="0"/>
              <a:t>Класс</a:t>
            </a:r>
          </a:p>
          <a:p>
            <a:r>
              <a:rPr lang="ru-RU" sz="2500" b="1" dirty="0" smtClean="0"/>
              <a:t>Адрес</a:t>
            </a:r>
          </a:p>
          <a:p>
            <a:r>
              <a:rPr lang="ru-RU" sz="2500" b="1" dirty="0" smtClean="0"/>
              <a:t>Фамилия, имя, отчество родителей   </a:t>
            </a:r>
          </a:p>
          <a:p>
            <a:r>
              <a:rPr lang="ru-RU" sz="2500" b="1" dirty="0" smtClean="0"/>
              <a:t>Кем направлен на </a:t>
            </a:r>
            <a:r>
              <a:rPr lang="ru-RU" sz="2500" b="1" dirty="0" err="1" smtClean="0"/>
              <a:t>ПМПк</a:t>
            </a:r>
            <a:endParaRPr lang="ru-RU" sz="2500" b="1" dirty="0" smtClean="0"/>
          </a:p>
          <a:p>
            <a:r>
              <a:rPr lang="ru-RU" sz="2500" b="1" dirty="0" smtClean="0"/>
              <a:t>Причина обращения   </a:t>
            </a:r>
          </a:p>
          <a:p>
            <a:r>
              <a:rPr lang="ru-RU" sz="2500" b="1" dirty="0" smtClean="0"/>
              <a:t>Заключение </a:t>
            </a:r>
          </a:p>
          <a:p>
            <a:r>
              <a:rPr lang="ru-RU" sz="2500" b="1" dirty="0" smtClean="0"/>
              <a:t>Рекомендации по коррекционно-развивающему обучению</a:t>
            </a:r>
          </a:p>
          <a:p>
            <a:r>
              <a:rPr lang="ru-RU" sz="2500" b="1" dirty="0" smtClean="0"/>
              <a:t> Приложение:</a:t>
            </a:r>
          </a:p>
          <a:p>
            <a:pPr>
              <a:buNone/>
            </a:pPr>
            <a:r>
              <a:rPr lang="ru-RU" sz="2500" b="1" dirty="0" smtClean="0"/>
              <a:t>      1. Психологическое заключение                                                                                 </a:t>
            </a:r>
          </a:p>
          <a:p>
            <a:pPr>
              <a:buNone/>
            </a:pPr>
            <a:r>
              <a:rPr lang="ru-RU" sz="2500" b="1" dirty="0" smtClean="0"/>
              <a:t>      2. Логопедическое заключение                                                                                   </a:t>
            </a:r>
          </a:p>
          <a:p>
            <a:pPr>
              <a:buNone/>
            </a:pPr>
            <a:r>
              <a:rPr lang="ru-RU" sz="2500" b="1" dirty="0" smtClean="0"/>
              <a:t>      3. Дефектологическое заключение                                                                          </a:t>
            </a:r>
          </a:p>
          <a:p>
            <a:pPr marL="273050" indent="-6350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Документ заверяется подписью руководителя образовательной организации и печатью.</a:t>
            </a:r>
          </a:p>
          <a:p>
            <a:pPr marL="273050" indent="-6350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Документ датируется.</a:t>
            </a:r>
          </a:p>
          <a:p>
            <a:pPr>
              <a:buNone/>
            </a:pPr>
            <a:r>
              <a:rPr lang="ru-RU" sz="1200" dirty="0" smtClean="0"/>
              <a:t>_______________________________________________________________________________________________________________________________________________________________________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1200" b="1" dirty="0" smtClean="0"/>
              <a:t> </a:t>
            </a:r>
            <a:r>
              <a:rPr lang="ru-RU" sz="2200" b="1" dirty="0" smtClean="0"/>
              <a:t>      Письмо Министерства образования РФ « О </a:t>
            </a:r>
            <a:r>
              <a:rPr lang="ru-RU" sz="2200" b="1" dirty="0" err="1" smtClean="0"/>
              <a:t>психолого-медико-педагогическом</a:t>
            </a:r>
            <a:r>
              <a:rPr lang="ru-RU" sz="2200" b="1" dirty="0" smtClean="0"/>
              <a:t> консилиуме образовательного учреждения» № 27/90-6 от 27.03.2000 г.</a:t>
            </a:r>
          </a:p>
          <a:p>
            <a:pPr>
              <a:buNone/>
            </a:pPr>
            <a:r>
              <a:rPr lang="ru-RU" sz="2200" b="1" dirty="0" smtClean="0"/>
              <a:t>                                                                                  </a:t>
            </a:r>
            <a:r>
              <a:rPr lang="ru-RU" sz="2200" dirty="0" smtClean="0"/>
              <a:t>                              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Табель успеваемости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наименование образовательной организации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_________ учебный год (период)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ФИО обучающегося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итоговые оценки за четверть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 заверяется подписью руководителя образовательной организации, классного руководителя обучающегося и печатью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 датируется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Письменные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учащегося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Письменные работы представляются на отдельных листах (возможно представление заверенных копий)</a:t>
            </a:r>
          </a:p>
          <a:p>
            <a:endParaRPr lang="ru-RU" dirty="0" smtClean="0"/>
          </a:p>
          <a:p>
            <a:r>
              <a:rPr lang="ru-RU" dirty="0" smtClean="0"/>
              <a:t>текущие работы по русскому языку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текущие работы по математике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4478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Подробная выписка педиатра из истории развития ребенка с заключениями узких специалистов (невролога,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оториноларинголога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окулиста, ортопеда, психиатра)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/>
              <a:t>Документ «Выписка из истории развития ребенка» предоставляется на ПМПК по форме 112/у и является основным медицинским документом детской поликлиники. Она предназначена для ведения записей наблюдения за развитием и состоянием здоровья ребенка и о его медицинском обслуживании от рождения до 14 лет включительно (школьников - до окончания средней школы).</a:t>
            </a:r>
          </a:p>
          <a:p>
            <a:pPr algn="just"/>
            <a:endParaRPr lang="ru-RU" sz="1800" b="1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Документ заверяется подписью руководителя учреждения здравоохранения, врача-педиатра и печатью организации.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Документ датируется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/>
              <a:t>_______________________________________________</a:t>
            </a:r>
          </a:p>
          <a:p>
            <a:pPr>
              <a:buNone/>
            </a:pPr>
            <a:r>
              <a:rPr lang="ru-RU" sz="1600" dirty="0" smtClean="0"/>
              <a:t>Выписка утверждена Приказом Минздрава СССР от 04.10.1980 N 1030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588</TotalTime>
  <Words>924</Words>
  <PresentationFormat>Экран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Оформление документов для сдачи ГИА детьми с ОВЗ и инвалидностью</vt:lpstr>
      <vt:lpstr>На создание условий при сдаче ГИА могут претендовать:</vt:lpstr>
      <vt:lpstr>Перечень документов, предоставляемых  на ПМПК</vt:lpstr>
      <vt:lpstr>Психолого-педагогическая характеристика учащегося </vt:lpstr>
      <vt:lpstr>Психолого-педагогическая характеристика учащегося</vt:lpstr>
      <vt:lpstr> Требования к оформлению коллегиального заключения психолого-медико-педагогического консилиума (ПМПк) образовательной организации с заключениями логопеда, дефектолога, психолога ( при наличии) </vt:lpstr>
      <vt:lpstr>Табель успеваемости</vt:lpstr>
      <vt:lpstr>Письменные работы учащегося </vt:lpstr>
      <vt:lpstr>Подробная выписка педиатра из истории развития ребенка с заключениями узких специалистов (невролога, оториноларинголога, окулиста, ортопеда, психиатра)</vt:lpstr>
      <vt:lpstr>    Справка об обучении на дому, справка ВК  (приказ 436 –Н  МЗ РФ от 30.06.2016 г.) </vt:lpstr>
      <vt:lpstr>Приказ  образовательной организации  о переводе на обучение на дому</vt:lpstr>
      <vt:lpstr>Слайд 12</vt:lpstr>
      <vt:lpstr>           Образец заключения ПМПК  по определению условий проведения ГИА  в форме ГВЭ для обучающегося по АООП ООО</vt:lpstr>
      <vt:lpstr>Образец заключения ПМПК  по определению условий проведения ГИА  в форме ГВЭ для обучающегося по ООП ООО на дому</vt:lpstr>
      <vt:lpstr>   Образец заключения ПМПК по определению условий проведения ГИА в форме ГВЭ для обучающегося по ООП ООО</vt:lpstr>
      <vt:lpstr>Информация о ЦПМПК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документов для сдачи ГИА детьми с ОВЗ и инвалидностью</dc:title>
  <cp:lastModifiedBy>Admin</cp:lastModifiedBy>
  <cp:revision>79</cp:revision>
  <dcterms:modified xsi:type="dcterms:W3CDTF">2019-06-18T06:47:30Z</dcterms:modified>
</cp:coreProperties>
</file>